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421" r:id="rId3"/>
    <p:sldId id="422" r:id="rId5"/>
    <p:sldId id="423" r:id="rId6"/>
    <p:sldId id="438" r:id="rId7"/>
    <p:sldId id="569" r:id="rId8"/>
    <p:sldId id="568" r:id="rId9"/>
    <p:sldId id="567" r:id="rId10"/>
    <p:sldId id="552" r:id="rId11"/>
    <p:sldId id="560" r:id="rId12"/>
    <p:sldId id="561" r:id="rId13"/>
    <p:sldId id="562" r:id="rId14"/>
    <p:sldId id="432" r:id="rId15"/>
    <p:sldId id="570" r:id="rId16"/>
    <p:sldId id="475" r:id="rId17"/>
    <p:sldId id="443" r:id="rId18"/>
    <p:sldId id="449" r:id="rId19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Wangzhi gang" initials="Wg" lastIdx="1" clrIdx="0"/>
  <p:cmAuthor id="8" name="姜伟光" initials="姜" lastIdx="1" clrIdx="0"/>
  <p:cmAuthor id="3" name="lenovo" initials="l" lastIdx="6" clrIdx="2"/>
  <p:cmAuthor id="4" name="Administrator" initials="A" lastIdx="5" clrIdx="3"/>
  <p:cmAuthor id="75" name="作者" initials="A" lastIdx="0" clrIdx="24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89B8"/>
    <a:srgbClr val="404040"/>
    <a:srgbClr val="A4C4DB"/>
    <a:srgbClr val="71ACD8"/>
    <a:srgbClr val="084773"/>
    <a:srgbClr val="088EC7"/>
    <a:srgbClr val="033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4660"/>
  </p:normalViewPr>
  <p:slideViewPr>
    <p:cSldViewPr snapToGrid="0">
      <p:cViewPr>
        <p:scale>
          <a:sx n="55" d="100"/>
          <a:sy n="55" d="100"/>
        </p:scale>
        <p:origin x="2982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284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6F9E-52A0-42BB-9B01-582A59B97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1E54-AF4F-4F9B-AA57-5A14EB6523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7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9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3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8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7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2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0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0" name="直接连接符 9"/>
          <p:cNvCxnSpPr/>
          <p:nvPr userDrawn="1">
            <p:custDataLst>
              <p:tags r:id="rId8"/>
            </p:custDataLst>
          </p:nvPr>
        </p:nvCxnSpPr>
        <p:spPr>
          <a:xfrm>
            <a:off x="762317" y="3412490"/>
            <a:ext cx="435165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762318" y="4207510"/>
            <a:ext cx="213550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10"/>
            </p:custDataLst>
          </p:nvPr>
        </p:nvSpPr>
        <p:spPr>
          <a:xfrm>
            <a:off x="2978468" y="4207510"/>
            <a:ext cx="213550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r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1"/>
            </p:custDataLst>
          </p:nvPr>
        </p:nvSpPr>
        <p:spPr>
          <a:xfrm>
            <a:off x="762635" y="2241550"/>
            <a:ext cx="4825365" cy="1014095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762635" y="3566795"/>
            <a:ext cx="4351655" cy="42037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1147445" y="3834130"/>
            <a:ext cx="4359910" cy="46863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1147128" y="2555558"/>
            <a:ext cx="4359910" cy="1172210"/>
          </a:xfrm>
        </p:spPr>
        <p:txBody>
          <a:bodyPr vert="horz" wrap="square" lIns="90170" tIns="46990" rIns="90170" bIns="4699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405430"/>
            <a:ext cx="720090" cy="45257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543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839716"/>
            <a:ext cx="1620202" cy="101828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9716"/>
            <a:ext cx="1620202" cy="10182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11"/>
            </p:custDataLst>
          </p:nvPr>
        </p:nvSpPr>
        <p:spPr>
          <a:xfrm>
            <a:off x="5292408" y="2750185"/>
            <a:ext cx="4549140" cy="1356995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323982" rIns="899951" anchor="ctr">
            <a:norm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 i="0" kern="0" spc="20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5446078" y="2804161"/>
            <a:ext cx="4241800" cy="714375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3600"/>
              <a:buNone/>
              <a:defRPr sz="3600" b="0" spc="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3"/>
            </p:custDataLst>
          </p:nvPr>
        </p:nvSpPr>
        <p:spPr>
          <a:xfrm>
            <a:off x="5446395" y="3602355"/>
            <a:ext cx="4241800" cy="42354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260350" y="456565"/>
            <a:ext cx="116713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260350" y="6350000"/>
            <a:ext cx="116713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8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16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19.xml"/><Relationship Id="rId1" Type="http://schemas.openxmlformats.org/officeDocument/2006/relationships/tags" Target="../tags/tag21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21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24.xml"/><Relationship Id="rId1" Type="http://schemas.openxmlformats.org/officeDocument/2006/relationships/tags" Target="../tags/tag22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26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30.xml"/><Relationship Id="rId11" Type="http://schemas.openxmlformats.org/officeDocument/2006/relationships/image" Target="../media/image18.png"/><Relationship Id="rId10" Type="http://schemas.openxmlformats.org/officeDocument/2006/relationships/tags" Target="../tags/tag229.xml"/><Relationship Id="rId1" Type="http://schemas.openxmlformats.org/officeDocument/2006/relationships/tags" Target="../tags/tag22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tags" Target="../tags/tag234.xml"/><Relationship Id="rId7" Type="http://schemas.openxmlformats.org/officeDocument/2006/relationships/tags" Target="../tags/tag233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32.xml"/><Relationship Id="rId3" Type="http://schemas.openxmlformats.org/officeDocument/2006/relationships/image" Target="file:///C:\Users\1V994W2\PycharmProjects\PPT_Background_Generation/pic_temp/0_pic_quater_left_up.png" TargetMode="External"/><Relationship Id="rId20" Type="http://schemas.openxmlformats.org/officeDocument/2006/relationships/notesSlide" Target="../notesSlides/notesSlide13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241.xml"/><Relationship Id="rId17" Type="http://schemas.openxmlformats.org/officeDocument/2006/relationships/image" Target="../media/image21.png"/><Relationship Id="rId16" Type="http://schemas.openxmlformats.org/officeDocument/2006/relationships/tags" Target="../tags/tag240.xml"/><Relationship Id="rId15" Type="http://schemas.openxmlformats.org/officeDocument/2006/relationships/image" Target="../media/image20.jpeg"/><Relationship Id="rId14" Type="http://schemas.openxmlformats.org/officeDocument/2006/relationships/tags" Target="../tags/tag239.xml"/><Relationship Id="rId13" Type="http://schemas.openxmlformats.org/officeDocument/2006/relationships/image" Target="../media/image19.jpeg"/><Relationship Id="rId12" Type="http://schemas.openxmlformats.org/officeDocument/2006/relationships/tags" Target="../tags/tag238.xml"/><Relationship Id="rId11" Type="http://schemas.openxmlformats.org/officeDocument/2006/relationships/tags" Target="../tags/tag237.xml"/><Relationship Id="rId10" Type="http://schemas.openxmlformats.org/officeDocument/2006/relationships/tags" Target="../tags/tag236.xml"/><Relationship Id="rId1" Type="http://schemas.openxmlformats.org/officeDocument/2006/relationships/tags" Target="../tags/tag23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tags" Target="../tags/tag245.xml"/><Relationship Id="rId7" Type="http://schemas.openxmlformats.org/officeDocument/2006/relationships/tags" Target="../tags/tag244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43.xml"/><Relationship Id="rId30" Type="http://schemas.openxmlformats.org/officeDocument/2006/relationships/notesSlide" Target="../notesSlides/notesSlide14.xml"/><Relationship Id="rId3" Type="http://schemas.openxmlformats.org/officeDocument/2006/relationships/image" Target="file:///C:\Users\1V994W2\PycharmProjects\PPT_Background_Generation/pic_temp/0_pic_quater_left_up.png" TargetMode="Externa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263.xml"/><Relationship Id="rId27" Type="http://schemas.openxmlformats.org/officeDocument/2006/relationships/tags" Target="../tags/tag262.xml"/><Relationship Id="rId26" Type="http://schemas.openxmlformats.org/officeDocument/2006/relationships/tags" Target="../tags/tag261.xml"/><Relationship Id="rId25" Type="http://schemas.openxmlformats.org/officeDocument/2006/relationships/tags" Target="../tags/tag260.xml"/><Relationship Id="rId24" Type="http://schemas.openxmlformats.org/officeDocument/2006/relationships/tags" Target="../tags/tag259.xml"/><Relationship Id="rId23" Type="http://schemas.openxmlformats.org/officeDocument/2006/relationships/tags" Target="../tags/tag258.xml"/><Relationship Id="rId22" Type="http://schemas.openxmlformats.org/officeDocument/2006/relationships/tags" Target="../tags/tag257.xml"/><Relationship Id="rId21" Type="http://schemas.openxmlformats.org/officeDocument/2006/relationships/tags" Target="../tags/tag256.xml"/><Relationship Id="rId20" Type="http://schemas.openxmlformats.org/officeDocument/2006/relationships/tags" Target="../tags/tag255.xml"/><Relationship Id="rId2" Type="http://schemas.openxmlformats.org/officeDocument/2006/relationships/image" Target="../media/image2.png"/><Relationship Id="rId19" Type="http://schemas.openxmlformats.org/officeDocument/2006/relationships/tags" Target="../tags/tag254.xml"/><Relationship Id="rId18" Type="http://schemas.openxmlformats.org/officeDocument/2006/relationships/tags" Target="../tags/tag253.xml"/><Relationship Id="rId17" Type="http://schemas.openxmlformats.org/officeDocument/2006/relationships/tags" Target="../tags/tag252.xml"/><Relationship Id="rId16" Type="http://schemas.openxmlformats.org/officeDocument/2006/relationships/tags" Target="../tags/tag251.xml"/><Relationship Id="rId15" Type="http://schemas.openxmlformats.org/officeDocument/2006/relationships/tags" Target="../tags/tag250.xml"/><Relationship Id="rId14" Type="http://schemas.openxmlformats.org/officeDocument/2006/relationships/image" Target="../media/image23.jpeg"/><Relationship Id="rId13" Type="http://schemas.openxmlformats.org/officeDocument/2006/relationships/tags" Target="../tags/tag249.xml"/><Relationship Id="rId12" Type="http://schemas.openxmlformats.org/officeDocument/2006/relationships/image" Target="../media/image22.jpeg"/><Relationship Id="rId11" Type="http://schemas.openxmlformats.org/officeDocument/2006/relationships/tags" Target="../tags/tag248.xml"/><Relationship Id="rId10" Type="http://schemas.openxmlformats.org/officeDocument/2006/relationships/tags" Target="../tags/tag247.xml"/><Relationship Id="rId1" Type="http://schemas.openxmlformats.org/officeDocument/2006/relationships/tags" Target="../tags/tag24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tags" Target="../tags/tag267.xml"/><Relationship Id="rId7" Type="http://schemas.openxmlformats.org/officeDocument/2006/relationships/tags" Target="../tags/tag266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65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9" Type="http://schemas.openxmlformats.org/officeDocument/2006/relationships/notesSlide" Target="../notesSlides/notesSlide15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73.xml"/><Relationship Id="rId16" Type="http://schemas.openxmlformats.org/officeDocument/2006/relationships/image" Target="../media/image26.png"/><Relationship Id="rId15" Type="http://schemas.openxmlformats.org/officeDocument/2006/relationships/tags" Target="../tags/tag272.xml"/><Relationship Id="rId14" Type="http://schemas.openxmlformats.org/officeDocument/2006/relationships/image" Target="../media/image25.png"/><Relationship Id="rId13" Type="http://schemas.openxmlformats.org/officeDocument/2006/relationships/image" Target="../media/image24.png"/><Relationship Id="rId12" Type="http://schemas.openxmlformats.org/officeDocument/2006/relationships/tags" Target="../tags/tag271.xml"/><Relationship Id="rId11" Type="http://schemas.openxmlformats.org/officeDocument/2006/relationships/tags" Target="../tags/tag270.xml"/><Relationship Id="rId10" Type="http://schemas.openxmlformats.org/officeDocument/2006/relationships/tags" Target="../tags/tag269.xml"/><Relationship Id="rId1" Type="http://schemas.openxmlformats.org/officeDocument/2006/relationships/tags" Target="../tags/tag26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75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9" Type="http://schemas.openxmlformats.org/officeDocument/2006/relationships/notesSlide" Target="../notesSlides/notesSlide16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83.xml"/><Relationship Id="rId16" Type="http://schemas.openxmlformats.org/officeDocument/2006/relationships/image" Target="../media/image29.png"/><Relationship Id="rId15" Type="http://schemas.openxmlformats.org/officeDocument/2006/relationships/tags" Target="../tags/tag282.xml"/><Relationship Id="rId14" Type="http://schemas.openxmlformats.org/officeDocument/2006/relationships/image" Target="../media/image28.png"/><Relationship Id="rId13" Type="http://schemas.openxmlformats.org/officeDocument/2006/relationships/tags" Target="../tags/tag281.xml"/><Relationship Id="rId12" Type="http://schemas.openxmlformats.org/officeDocument/2006/relationships/tags" Target="../tags/tag280.xml"/><Relationship Id="rId11" Type="http://schemas.openxmlformats.org/officeDocument/2006/relationships/tags" Target="../tags/tag279.xml"/><Relationship Id="rId10" Type="http://schemas.openxmlformats.org/officeDocument/2006/relationships/image" Target="../media/image27.jpeg"/><Relationship Id="rId1" Type="http://schemas.openxmlformats.org/officeDocument/2006/relationships/tags" Target="../tags/tag27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6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tags" Target="../tags/tag14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jpeg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65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70.xml"/><Relationship Id="rId12" Type="http://schemas.openxmlformats.org/officeDocument/2006/relationships/tags" Target="../tags/tag169.xml"/><Relationship Id="rId11" Type="http://schemas.openxmlformats.org/officeDocument/2006/relationships/image" Target="../media/image9.png"/><Relationship Id="rId10" Type="http://schemas.openxmlformats.org/officeDocument/2006/relationships/tags" Target="../tags/tag168.xml"/><Relationship Id="rId1" Type="http://schemas.openxmlformats.org/officeDocument/2006/relationships/tags" Target="../tags/tag16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72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76.xml"/><Relationship Id="rId10" Type="http://schemas.openxmlformats.org/officeDocument/2006/relationships/image" Target="../media/image10.jpeg"/><Relationship Id="rId1" Type="http://schemas.openxmlformats.org/officeDocument/2006/relationships/tags" Target="../tags/tag17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78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7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83.xml"/><Relationship Id="rId3" Type="http://schemas.openxmlformats.org/officeDocument/2006/relationships/image" Target="file:///C:\Users\1V994W2\PycharmProjects\PPT_Background_Generation/pic_temp/0_pic_quater_left_up.png" TargetMode="External"/><Relationship Id="rId24" Type="http://schemas.openxmlformats.org/officeDocument/2006/relationships/notesSlide" Target="../notesSlides/notesSlide6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198.xml"/><Relationship Id="rId21" Type="http://schemas.openxmlformats.org/officeDocument/2006/relationships/tags" Target="../tags/tag197.xml"/><Relationship Id="rId20" Type="http://schemas.openxmlformats.org/officeDocument/2006/relationships/tags" Target="../tags/tag196.xml"/><Relationship Id="rId2" Type="http://schemas.openxmlformats.org/officeDocument/2006/relationships/image" Target="../media/image2.png"/><Relationship Id="rId19" Type="http://schemas.openxmlformats.org/officeDocument/2006/relationships/tags" Target="../tags/tag195.xml"/><Relationship Id="rId18" Type="http://schemas.openxmlformats.org/officeDocument/2006/relationships/tags" Target="../tags/tag194.xml"/><Relationship Id="rId17" Type="http://schemas.openxmlformats.org/officeDocument/2006/relationships/tags" Target="../tags/tag193.xml"/><Relationship Id="rId16" Type="http://schemas.openxmlformats.org/officeDocument/2006/relationships/tags" Target="../tags/tag192.xml"/><Relationship Id="rId15" Type="http://schemas.openxmlformats.org/officeDocument/2006/relationships/tags" Target="../tags/tag191.xml"/><Relationship Id="rId14" Type="http://schemas.openxmlformats.org/officeDocument/2006/relationships/tags" Target="../tags/tag190.xml"/><Relationship Id="rId13" Type="http://schemas.openxmlformats.org/officeDocument/2006/relationships/tags" Target="../tags/tag189.xml"/><Relationship Id="rId12" Type="http://schemas.openxmlformats.org/officeDocument/2006/relationships/image" Target="../media/image11.jpeg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tags" Target="../tags/tag18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00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04.xml"/><Relationship Id="rId10" Type="http://schemas.openxmlformats.org/officeDocument/2006/relationships/image" Target="../media/image12.jpeg"/><Relationship Id="rId1" Type="http://schemas.openxmlformats.org/officeDocument/2006/relationships/tags" Target="../tags/tag19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06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09.xml"/><Relationship Id="rId1" Type="http://schemas.openxmlformats.org/officeDocument/2006/relationships/tags" Target="../tags/tag20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11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14.xml"/><Relationship Id="rId1" Type="http://schemas.openxmlformats.org/officeDocument/2006/relationships/tags" Target="../tags/tag2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>
          <a:xfrm>
            <a:off x="762635" y="4207510"/>
            <a:ext cx="4739640" cy="1047750"/>
          </a:xfrm>
        </p:spPr>
        <p:txBody>
          <a:bodyPr>
            <a:normAutofit/>
          </a:bodyPr>
          <a:p>
            <a:pPr lvl="0"/>
            <a:endParaRPr lang="en-US" altLang="zh-CN"/>
          </a:p>
          <a:p>
            <a:pPr lvl="0"/>
            <a:r>
              <a:rPr lang="en-US" altLang="zh-CN"/>
              <a:t>2023年12月</a:t>
            </a:r>
            <a:endParaRPr lang="en-US" altLang="zh-CN"/>
          </a:p>
        </p:txBody>
      </p:sp>
      <p:sp>
        <p:nvSpPr>
          <p:cNvPr id="8" name="标题 7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762635" y="1406525"/>
            <a:ext cx="9505950" cy="1530985"/>
          </a:xfrm>
        </p:spPr>
        <p:txBody>
          <a:bodyPr/>
          <a:p>
            <a:r>
              <a:rPr lang="zh-CN" altLang="en-US" sz="3200">
                <a:sym typeface="+mn-ea"/>
              </a:rPr>
              <a:t>广西河池浮桥项目</a:t>
            </a:r>
            <a:endParaRPr lang="zh-CN" altLang="en-US" sz="320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25500" y="3747135"/>
            <a:ext cx="49142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4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苏州伯利恒水上设施工程有限公司</a:t>
            </a:r>
            <a:endParaRPr lang="zh-CN" altLang="en-US" sz="24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38640" y="5826760"/>
            <a:ext cx="1787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总体侧面效果图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2249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38640" y="5826760"/>
            <a:ext cx="1787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总体侧面效果图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2249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浮体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71830" y="553085"/>
            <a:ext cx="5928360" cy="57518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16015" y="553085"/>
            <a:ext cx="5501005" cy="566039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钢架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5671820" y="974090"/>
            <a:ext cx="5638800" cy="1449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钢结构受力体系</a:t>
            </a:r>
            <a:endParaRPr 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材质：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Q235b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工艺：热镀锌防腐工艺，防腐防锈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承载力：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300kg/m</a:t>
            </a:r>
            <a:r>
              <a:rPr lang="en-US" altLang="zh-CN" baseline="30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6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600"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2329815" y="2592705"/>
            <a:ext cx="1438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聚乙烯浮箱</a:t>
            </a:r>
            <a:endParaRPr lang="zh-CN" altLang="en-US"/>
          </a:p>
        </p:txBody>
      </p:sp>
      <p:sp>
        <p:nvSpPr>
          <p:cNvPr id="17" name="等腰三角形 16"/>
          <p:cNvSpPr/>
          <p:nvPr>
            <p:custDataLst>
              <p:tags r:id="rId10"/>
            </p:custDataLst>
          </p:nvPr>
        </p:nvSpPr>
        <p:spPr>
          <a:xfrm>
            <a:off x="1993265" y="2656840"/>
            <a:ext cx="240030" cy="24003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720090" y="538480"/>
            <a:ext cx="3482340" cy="27800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720090" y="3371215"/>
            <a:ext cx="3481705" cy="294068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6"/>
            </p:custDataLst>
          </p:nvPr>
        </p:nvSpPr>
        <p:spPr>
          <a:xfrm flipH="1">
            <a:off x="4298315" y="1630680"/>
            <a:ext cx="422910" cy="2762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模块化设计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现场螺栓对接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7"/>
          <a:srcRect r="30405"/>
          <a:stretch>
            <a:fillRect/>
          </a:stretch>
        </p:blipFill>
        <p:spPr>
          <a:xfrm>
            <a:off x="5671820" y="2807335"/>
            <a:ext cx="4641850" cy="325818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485755" y="3995420"/>
            <a:ext cx="6299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拱桥框架施工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面层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807085" y="2592070"/>
            <a:ext cx="305879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/>
              <a:t>高耐防腐塑木地板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zh-CN" altLang="en-US" sz="1400"/>
              <a:t>材质：木塑复合材质（</a:t>
            </a:r>
            <a:r>
              <a:rPr lang="en-US" altLang="zh-CN" sz="1400"/>
              <a:t>WPC</a:t>
            </a:r>
            <a:r>
              <a:rPr lang="zh-CN" altLang="en-US" sz="1400"/>
              <a:t>）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zh-CN" altLang="en-US" sz="1400"/>
              <a:t>规格：</a:t>
            </a:r>
            <a:r>
              <a:rPr lang="en-US" altLang="zh-CN" sz="1400"/>
              <a:t>140*23mm</a:t>
            </a:r>
            <a:endParaRPr lang="en-US" altLang="zh-CN" sz="1400"/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4598670" y="1673225"/>
            <a:ext cx="2195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塑木地板优点：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4598670" y="612775"/>
            <a:ext cx="609600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400"/>
              <a:t>   塑木也称“木塑”是近年来建材行业内兴起的一种新型复合材料，其以聚乙烯、聚丙烯、聚氯乙烯等热塑性树脂为原料，经过挤压、模压、注塑成型等工序加工而成。</a:t>
            </a:r>
            <a:endParaRPr lang="zh-CN" altLang="en-US" sz="1400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07085" y="607695"/>
            <a:ext cx="2938272" cy="19842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07085" y="3652520"/>
            <a:ext cx="3241040" cy="2211705"/>
          </a:xfrm>
          <a:prstGeom prst="rect">
            <a:avLst/>
          </a:prstGeom>
        </p:spPr>
      </p:pic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4152773" y="4182237"/>
            <a:ext cx="228600" cy="1328928"/>
          </a:xfrm>
          <a:prstGeom prst="rect">
            <a:avLst/>
          </a:prstGeom>
          <a:solidFill>
            <a:srgbClr val="FFFFFF"/>
          </a:solidFill>
        </p:spPr>
        <p:txBody>
          <a:bodyPr vert="wordArtVertRtl" wrap="none" lIns="0" tIns="0" rIns="0" bIns="0">
            <a:noAutofit/>
          </a:bodyPr>
          <a:p>
            <a:pPr indent="0"/>
            <a:r>
              <a:rPr lang="zh-TW" sz="1900">
                <a:latin typeface="MingLiU" panose="02020509000000000000" charset="-120"/>
                <a:ea typeface="MingLiU" panose="02020509000000000000" charset="-120"/>
              </a:rPr>
              <a:t>整体效果</a:t>
            </a:r>
            <a:endParaRPr lang="zh-TW" sz="1900">
              <a:latin typeface="MingLiU" panose="02020509000000000000" charset="-120"/>
              <a:ea typeface="MingLiU" panose="02020509000000000000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874895" y="2473325"/>
            <a:ext cx="6720840" cy="3453765"/>
            <a:chOff x="9558" y="1637"/>
            <a:chExt cx="8407" cy="5718"/>
          </a:xfrm>
        </p:grpSpPr>
        <p:sp>
          <p:nvSpPr>
            <p:cNvPr id="17" name="矩形 16"/>
            <p:cNvSpPr/>
            <p:nvPr>
              <p:custDataLst>
                <p:tags r:id="rId16"/>
              </p:custDataLst>
            </p:nvPr>
          </p:nvSpPr>
          <p:spPr>
            <a:xfrm>
              <a:off x="10933" y="1637"/>
              <a:ext cx="3067" cy="4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防水防潮可塑性强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7"/>
              </p:custDataLst>
            </p:nvPr>
          </p:nvSpPr>
          <p:spPr>
            <a:xfrm>
              <a:off x="10933" y="2217"/>
              <a:ext cx="6883" cy="473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585"/>
                </a:lnSpc>
              </a:pP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解决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了木质产品在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潮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湿多水环境中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腐烂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和膨胀变形的问题，用于室外耐候性良好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8"/>
              </p:custDataLst>
            </p:nvPr>
          </p:nvSpPr>
          <p:spPr>
            <a:xfrm>
              <a:off x="10933" y="3157"/>
              <a:ext cx="3499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使用期限长实用性强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9"/>
              </p:custDataLst>
            </p:nvPr>
          </p:nvSpPr>
          <p:spPr>
            <a:xfrm>
              <a:off x="10934" y="3815"/>
              <a:ext cx="6965" cy="510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610"/>
                </a:lnSpc>
              </a:pP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高强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度塑木，防虫蚊、密度大、耐腐蚀，浓厦的仿古气息表面光潘平整，抗压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能力强</a:t>
              </a:r>
              <a:endParaRPr lang="zh-CN" alt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20"/>
              </p:custDataLst>
            </p:nvPr>
          </p:nvSpPr>
          <p:spPr>
            <a:xfrm>
              <a:off x="10933" y="4744"/>
              <a:ext cx="3106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防滑设计表里如一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21"/>
              </p:custDataLst>
            </p:nvPr>
          </p:nvSpPr>
          <p:spPr>
            <a:xfrm>
              <a:off x="10934" y="5449"/>
              <a:ext cx="6926" cy="390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415"/>
                </a:lnSpc>
              </a:pP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表面防水防滑设计，雨天不滑、不易龟裂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，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不易变形，真材实料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22"/>
              </p:custDataLst>
            </p:nvPr>
          </p:nvSpPr>
          <p:spPr>
            <a:xfrm>
              <a:off x="10933" y="6220"/>
              <a:ext cx="3158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物理性能好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23"/>
              </p:custDataLst>
            </p:nvPr>
          </p:nvSpPr>
          <p:spPr>
            <a:xfrm>
              <a:off x="10933" y="6600"/>
              <a:ext cx="7032" cy="731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560"/>
                </a:lnSpc>
              </a:pP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强度较好、硬度较高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，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吸水性小、耐老化、耐腐蚀、抗静电、绝缘、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隔热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阻燃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、可抗高低温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30" name="圆角矩形 29"/>
            <p:cNvSpPr/>
            <p:nvPr>
              <p:custDataLst>
                <p:tags r:id="rId24"/>
              </p:custDataLst>
            </p:nvPr>
          </p:nvSpPr>
          <p:spPr>
            <a:xfrm>
              <a:off x="9558" y="1637"/>
              <a:ext cx="1134" cy="1134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1</a:t>
              </a:r>
              <a:endParaRPr lang="en-US" altLang="zh-CN" sz="2800"/>
            </a:p>
          </p:txBody>
        </p:sp>
        <p:sp>
          <p:nvSpPr>
            <p:cNvPr id="31" name="圆角矩形 30"/>
            <p:cNvSpPr/>
            <p:nvPr>
              <p:custDataLst>
                <p:tags r:id="rId25"/>
              </p:custDataLst>
            </p:nvPr>
          </p:nvSpPr>
          <p:spPr>
            <a:xfrm>
              <a:off x="9558" y="3166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2</a:t>
              </a:r>
              <a:endParaRPr lang="en-US" altLang="zh-CN" sz="2800"/>
            </a:p>
          </p:txBody>
        </p:sp>
        <p:sp>
          <p:nvSpPr>
            <p:cNvPr id="32" name="圆角矩形 31"/>
            <p:cNvSpPr/>
            <p:nvPr>
              <p:custDataLst>
                <p:tags r:id="rId26"/>
              </p:custDataLst>
            </p:nvPr>
          </p:nvSpPr>
          <p:spPr>
            <a:xfrm>
              <a:off x="9558" y="4694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3</a:t>
              </a:r>
              <a:endParaRPr lang="en-US" altLang="zh-CN" sz="2800"/>
            </a:p>
          </p:txBody>
        </p:sp>
        <p:sp>
          <p:nvSpPr>
            <p:cNvPr id="33" name="圆角矩形 32"/>
            <p:cNvSpPr/>
            <p:nvPr>
              <p:custDataLst>
                <p:tags r:id="rId27"/>
              </p:custDataLst>
            </p:nvPr>
          </p:nvSpPr>
          <p:spPr>
            <a:xfrm>
              <a:off x="9558" y="6222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4</a:t>
              </a:r>
              <a:endParaRPr lang="en-US" altLang="zh-CN" sz="2800"/>
            </a:p>
          </p:txBody>
        </p:sp>
      </p:grpSp>
    </p:spTree>
    <p:custDataLst>
      <p:tags r:id="rId2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3" name="图片 2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工程案例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6753860" y="854710"/>
            <a:ext cx="49041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   </a:t>
            </a:r>
            <a:r>
              <a:rPr lang="zh-CN" altLang="en-US"/>
              <a:t>邯郸复兴区浮桥</a:t>
            </a:r>
          </a:p>
          <a:p/>
          <a:p>
            <a:r>
              <a:t>建设规模：长 </a:t>
            </a:r>
            <a:r>
              <a:rPr lang="en-US"/>
              <a:t>95</a:t>
            </a:r>
            <a:r>
              <a:t>m，宽 </a:t>
            </a:r>
            <a:r>
              <a:rPr lang="en-US"/>
              <a:t>5.5</a:t>
            </a:r>
            <a:r>
              <a:t>m</a:t>
            </a:r>
          </a:p>
          <a:p/>
          <a:p>
            <a:r>
              <a:rPr lang="zh-CN"/>
              <a:t>架构体系：聚乙烯浮箱</a:t>
            </a:r>
            <a:r>
              <a:rPr lang="en-US" altLang="zh-CN"/>
              <a:t>+</a:t>
            </a:r>
            <a:r>
              <a:rPr lang="zh-CN" altLang="en-US"/>
              <a:t>钢结构</a:t>
            </a:r>
            <a:r>
              <a:rPr lang="en-US" altLang="zh-CN"/>
              <a:t>+</a:t>
            </a:r>
            <a:r>
              <a:rPr lang="zh-CN" altLang="en-US"/>
              <a:t>塑木面层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防护结构：镀锌钢栏杆</a:t>
            </a:r>
            <a:endParaRPr lang="zh-CN" altLang="en-US"/>
          </a:p>
          <a:p>
            <a:endParaRPr lang="zh-CN"/>
          </a:p>
        </p:txBody>
      </p:sp>
      <p:sp>
        <p:nvSpPr>
          <p:cNvPr id="17" name="等腰三角形 16"/>
          <p:cNvSpPr/>
          <p:nvPr>
            <p:custDataLst>
              <p:tags r:id="rId10"/>
            </p:custDataLst>
          </p:nvPr>
        </p:nvSpPr>
        <p:spPr>
          <a:xfrm rot="16200000">
            <a:off x="6811010" y="922020"/>
            <a:ext cx="240030" cy="24003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>
            <p:custDataLst>
              <p:tags r:id="rId11"/>
            </p:custDataLst>
          </p:nvPr>
        </p:nvSpPr>
        <p:spPr>
          <a:xfrm rot="5400000">
            <a:off x="6336665" y="4179570"/>
            <a:ext cx="240030" cy="24003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6205220" y="4419600"/>
            <a:ext cx="3714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拱桥近</a:t>
            </a:r>
            <a:r>
              <a:rPr lang="zh-CN" altLang="en-US"/>
              <a:t>景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rcRect t="22311"/>
          <a:stretch>
            <a:fillRect/>
          </a:stretch>
        </p:blipFill>
        <p:spPr>
          <a:xfrm>
            <a:off x="871220" y="747395"/>
            <a:ext cx="4819015" cy="2804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4"/>
          <a:srcRect t="19174" b="14324"/>
          <a:stretch>
            <a:fillRect/>
          </a:stretch>
        </p:blipFill>
        <p:spPr>
          <a:xfrm>
            <a:off x="871220" y="3846195"/>
            <a:ext cx="4806950" cy="23945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642735" y="3161665"/>
            <a:ext cx="5321300" cy="2700655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3" name="图片 2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工程案例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37845" y="3577590"/>
            <a:ext cx="5088890" cy="277241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5909945" y="1214120"/>
            <a:ext cx="53232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</a:pPr>
            <a:r>
              <a:rPr lang="zh-CN" altLang="en-US"/>
              <a:t>骆马湖浮拱桥，整桥长</a:t>
            </a:r>
            <a:r>
              <a:rPr lang="en-US" altLang="zh-CN"/>
              <a:t>21</a:t>
            </a:r>
            <a:r>
              <a:rPr lang="zh-CN" altLang="en-US"/>
              <a:t>米，</a:t>
            </a:r>
            <a:r>
              <a:rPr lang="zh-CN" altLang="en-US">
                <a:sym typeface="+mn-ea"/>
              </a:rPr>
              <a:t>面宽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米</a:t>
            </a:r>
            <a:endParaRPr lang="zh-CN" altLang="en-US"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/>
              <a:t>拱跨</a:t>
            </a:r>
            <a:r>
              <a:rPr lang="en-US" altLang="zh-CN"/>
              <a:t>9</a:t>
            </a:r>
            <a:r>
              <a:rPr lang="zh-CN" altLang="en-US"/>
              <a:t>米，拱高</a:t>
            </a:r>
            <a:r>
              <a:rPr lang="en-US" altLang="zh-CN"/>
              <a:t>2.4</a:t>
            </a:r>
            <a:r>
              <a:rPr lang="zh-CN" altLang="en-US"/>
              <a:t>米，桥面到水面高度</a:t>
            </a:r>
            <a:r>
              <a:rPr lang="en-US" altLang="zh-CN"/>
              <a:t>3.5</a:t>
            </a:r>
            <a:r>
              <a:rPr lang="zh-CN" altLang="en-US"/>
              <a:t>米。</a:t>
            </a:r>
            <a:endParaRPr lang="zh-CN" altLang="en-US"/>
          </a:p>
          <a:p>
            <a:pPr indent="457200" fontAlgn="auto">
              <a:lnSpc>
                <a:spcPct val="150000"/>
              </a:lnSpc>
            </a:pPr>
            <a:r>
              <a:rPr lang="zh-CN" altLang="en-US"/>
              <a:t>面层采用南方松防腐木，深度碳化工艺</a:t>
            </a:r>
            <a:r>
              <a:rPr lang="zh-CN" altLang="en-US"/>
              <a:t>处理。</a:t>
            </a:r>
            <a:endParaRPr lang="zh-CN" altLang="en-US"/>
          </a:p>
          <a:p>
            <a:pPr indent="457200" fontAlgn="auto">
              <a:lnSpc>
                <a:spcPct val="150000"/>
              </a:lnSpc>
            </a:pPr>
            <a:r>
              <a:rPr lang="zh-CN" altLang="en-US"/>
              <a:t>拱桥底部采用</a:t>
            </a:r>
            <a:r>
              <a:rPr lang="en-US" altLang="zh-CN"/>
              <a:t>6</a:t>
            </a:r>
            <a:r>
              <a:rPr lang="zh-CN" altLang="en-US"/>
              <a:t>×</a:t>
            </a:r>
            <a:r>
              <a:rPr lang="en-US" altLang="zh-CN"/>
              <a:t>6</a:t>
            </a:r>
            <a:r>
              <a:rPr lang="zh-CN" altLang="en-US"/>
              <a:t>米浮</a:t>
            </a:r>
            <a:r>
              <a:rPr lang="zh-CN" altLang="en-US"/>
              <a:t>台。</a:t>
            </a:r>
            <a:endParaRPr lang="zh-CN" altLang="en-US"/>
          </a:p>
        </p:txBody>
      </p:sp>
      <p:sp>
        <p:nvSpPr>
          <p:cNvPr id="17" name="等腰三角形 16"/>
          <p:cNvSpPr/>
          <p:nvPr>
            <p:custDataLst>
              <p:tags r:id="rId12"/>
            </p:custDataLst>
          </p:nvPr>
        </p:nvSpPr>
        <p:spPr>
          <a:xfrm rot="16200000">
            <a:off x="5975985" y="1379220"/>
            <a:ext cx="240030" cy="24003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748655" y="3577590"/>
            <a:ext cx="5561965" cy="27724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37845" y="514350"/>
            <a:ext cx="5088890" cy="2914650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2880364" y="2703993"/>
            <a:ext cx="2671445" cy="38369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项目概况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2"/>
            </p:custDataLst>
          </p:nvPr>
        </p:nvSpPr>
        <p:spPr>
          <a:xfrm>
            <a:off x="1767837" y="2372212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3"/>
            </p:custDataLst>
          </p:nvPr>
        </p:nvCxnSpPr>
        <p:spPr>
          <a:xfrm>
            <a:off x="1773559" y="3440748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7345049" y="2677323"/>
            <a:ext cx="2671445" cy="38369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总体设计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6227442" y="2372212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6"/>
            </p:custDataLst>
          </p:nvPr>
        </p:nvCxnSpPr>
        <p:spPr>
          <a:xfrm>
            <a:off x="6233164" y="3440748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7"/>
            </p:custDataLst>
          </p:nvPr>
        </p:nvSpPr>
        <p:spPr>
          <a:xfrm>
            <a:off x="2885440" y="4201795"/>
            <a:ext cx="138366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材料设计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1767837" y="387017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9"/>
            </p:custDataLst>
          </p:nvPr>
        </p:nvCxnSpPr>
        <p:spPr>
          <a:xfrm>
            <a:off x="1773559" y="493871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>
            <p:custDataLst>
              <p:tags r:id="rId10"/>
            </p:custDataLst>
          </p:nvPr>
        </p:nvSpPr>
        <p:spPr>
          <a:xfrm>
            <a:off x="7345045" y="4201795"/>
            <a:ext cx="134302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工程案例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6227442" y="387017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63" name="直接连接符 62"/>
          <p:cNvCxnSpPr/>
          <p:nvPr>
            <p:custDataLst>
              <p:tags r:id="rId12"/>
            </p:custDataLst>
          </p:nvPr>
        </p:nvCxnSpPr>
        <p:spPr>
          <a:xfrm>
            <a:off x="6233164" y="493871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>
            <p:custDataLst>
              <p:tags r:id="rId13"/>
            </p:custDataLst>
          </p:nvPr>
        </p:nvSpPr>
        <p:spPr>
          <a:xfrm>
            <a:off x="942337" y="516176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14"/>
            </p:custDataLst>
          </p:nvPr>
        </p:nvSpPr>
        <p:spPr>
          <a:xfrm>
            <a:off x="4892675" y="832485"/>
            <a:ext cx="2239010" cy="73533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pPr lvl="0" algn="ctr">
              <a:buClrTx/>
              <a:buSzTx/>
              <a:buFontTx/>
            </a:pPr>
            <a:r>
              <a:rPr lang="zh-CN" altLang="en-US" sz="4000" spc="60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目录</a:t>
            </a:r>
            <a:endParaRPr lang="zh-CN" altLang="en-US" sz="4000" spc="600">
              <a:solidFill>
                <a:schemeClr val="accent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15"/>
            </p:custDataLst>
          </p:nvPr>
        </p:nvSpPr>
        <p:spPr>
          <a:xfrm>
            <a:off x="4387854" y="645478"/>
            <a:ext cx="3248724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16"/>
            </p:custDataLst>
          </p:nvPr>
        </p:nvSpPr>
        <p:spPr>
          <a:xfrm>
            <a:off x="4471610" y="720408"/>
            <a:ext cx="3248724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8" name="标题 37"/>
          <p:cNvSpPr>
            <a:spLocks noGrp="1"/>
          </p:cNvSpPr>
          <p:nvPr>
            <p:ph type="title" idx="4294967295"/>
          </p:nvPr>
        </p:nvSpPr>
        <p:spPr>
          <a:xfrm>
            <a:off x="411480" y="181610"/>
            <a:ext cx="5055870" cy="271145"/>
          </a:xfr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altLang="en-US" sz="18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项目概括</a:t>
            </a:r>
            <a:r>
              <a:rPr lang="en-US" altLang="zh-CN" sz="18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sz="18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建设地点及总平面布置</a:t>
            </a:r>
            <a:endParaRPr lang="zh-CN" sz="1800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39" name="文本框 338"/>
          <p:cNvSpPr txBox="1"/>
          <p:nvPr>
            <p:custDataLst>
              <p:tags r:id="rId7"/>
            </p:custDataLst>
          </p:nvPr>
        </p:nvSpPr>
        <p:spPr>
          <a:xfrm>
            <a:off x="2841625" y="3670935"/>
            <a:ext cx="3112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场地现状及浮桥大致位置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7477125" y="1137920"/>
            <a:ext cx="434276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工程概况</a:t>
            </a:r>
            <a:endParaRPr 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、本项目位于广西河池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、本项目主浮桥尺寸为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80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米×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4.5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米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、浮桥主体采用浮箱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钢架的组合形式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、浮桥中部设置一座拱桥以供船只通行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、拱桥尺寸为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23.24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米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长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×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米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宽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、浮桥两侧安装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×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米的引桥方便通行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、主体浮桥及拱桥面层和踏板采用塑木地板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 descr="6a141ffb958314c111638bbfec065d11111"/>
          <p:cNvPicPr>
            <a:picLocks noChangeAspect="1"/>
          </p:cNvPicPr>
          <p:nvPr/>
        </p:nvPicPr>
        <p:blipFill>
          <a:blip r:embed="rId9"/>
          <a:srcRect t="35739"/>
          <a:stretch>
            <a:fillRect/>
          </a:stretch>
        </p:blipFill>
        <p:spPr>
          <a:xfrm>
            <a:off x="1280160" y="864235"/>
            <a:ext cx="5833745" cy="27736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03275" y="4262120"/>
            <a:ext cx="6495415" cy="138493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3574415" y="5671820"/>
            <a:ext cx="1356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总平面图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25095"/>
            <a:ext cx="6088380" cy="3657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浮桥结构立面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5151120" y="434594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浮桥结构</a:t>
            </a:r>
            <a:r>
              <a:rPr lang="zh-CN" altLang="en-US"/>
              <a:t>立面图</a:t>
            </a:r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1459865" y="4801235"/>
            <a:ext cx="857694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浮桥基础浮体采用聚乙烯浮箱，主受力结构为钢结构，主梁采用</a:t>
            </a:r>
            <a:r>
              <a:rPr lang="en-US" altLang="zh-CN" sz="1400" b="0">
                <a:latin typeface="Calibri" panose="020F0502020204030204" charset="0"/>
                <a:ea typeface="宋体" panose="02010600030101010101" pitchFamily="2" charset="-122"/>
              </a:rPr>
              <a:t>14#</a:t>
            </a: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槽钢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面层：饰面面层采用</a:t>
            </a: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塑木地板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防护栏杆：镀锌钢质栏杆，高度</a:t>
            </a:r>
            <a:r>
              <a:rPr lang="en-US" altLang="zh-CN" sz="1400" b="0">
                <a:latin typeface="Calibri" panose="020F0502020204030204" charset="0"/>
                <a:ea typeface="宋体" panose="02010600030101010101" pitchFamily="2" charset="-122"/>
              </a:rPr>
              <a:t>1.2</a:t>
            </a: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米，两侧栏杆净宽</a:t>
            </a:r>
            <a:r>
              <a:rPr lang="en-US" altLang="zh-CN" sz="1400" b="0">
                <a:latin typeface="Calibri" panose="020F0502020204030204" charset="0"/>
                <a:ea typeface="宋体" panose="02010600030101010101" pitchFamily="2" charset="-122"/>
              </a:rPr>
              <a:t>4</a:t>
            </a: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米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固定设施：浮桥两侧采用铸铁锚组对拉牵引固定。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10"/>
          <a:srcRect t="3760"/>
          <a:stretch>
            <a:fillRect/>
          </a:stretch>
        </p:blipFill>
        <p:spPr>
          <a:xfrm>
            <a:off x="918210" y="636905"/>
            <a:ext cx="10314305" cy="365696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25095"/>
            <a:ext cx="6088380" cy="3657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浮桥结构参数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8"/>
            </p:custDataLst>
          </p:nvPr>
        </p:nvGraphicFramePr>
        <p:xfrm>
          <a:off x="1900555" y="868997"/>
          <a:ext cx="8390890" cy="5801995"/>
        </p:xfrm>
        <a:graphic>
          <a:graphicData uri="http://schemas.openxmlformats.org/drawingml/2006/table">
            <a:tbl>
              <a:tblPr/>
              <a:tblGrid>
                <a:gridCol w="1289050"/>
                <a:gridCol w="3287395"/>
                <a:gridCol w="2036445"/>
                <a:gridCol w="1778000"/>
              </a:tblGrid>
              <a:tr h="558165">
                <a:tc gridSpan="4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浮桥结构参数</a:t>
                      </a:r>
                      <a:endParaRPr lang="zh-CN" altLang="en-US" sz="18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cP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</a:tcPr>
                </a:tc>
                <a:tc hMerge="1">
                  <a:tcP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</a:tcPr>
                </a:tc>
                <a:tc hMerge="1">
                  <a:tcPr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</a:tcPr>
                </a:tc>
              </a:tr>
              <a:tr h="5588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序号</a:t>
                      </a:r>
                      <a:endParaRPr lang="zh-CN" sz="18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名称</a:t>
                      </a:r>
                      <a:endParaRPr lang="zh-CN" sz="18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规格参数</a:t>
                      </a:r>
                      <a:endParaRPr lang="zh-CN" sz="18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单位</a:t>
                      </a:r>
                      <a:endParaRPr lang="zh-CN" sz="18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200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16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浮桥总宽</a:t>
                      </a:r>
                      <a:endParaRPr lang="zh-CN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4.5</a:t>
                      </a:r>
                      <a:endParaRPr lang="en-US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</a:t>
                      </a:r>
                      <a:endParaRPr lang="en-US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207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en-US" sz="16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浮桥净宽</a:t>
                      </a:r>
                      <a:endParaRPr lang="zh-CN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</a:t>
                      </a:r>
                      <a:endParaRPr lang="en-US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5207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en-US" sz="16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钢结构设计承载力</a:t>
                      </a:r>
                      <a:endParaRPr lang="zh-CN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300</a:t>
                      </a:r>
                      <a:endParaRPr lang="en-US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kg/m2</a:t>
                      </a:r>
                      <a:endParaRPr lang="en-US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207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6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en-US" sz="16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浮桥安全荷载</a:t>
                      </a:r>
                      <a:endParaRPr lang="zh-CN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≤1.5</a:t>
                      </a:r>
                      <a:endParaRPr lang="en-US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人/平方</a:t>
                      </a:r>
                      <a:endParaRPr lang="zh-CN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5200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en-US" sz="16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基本通行量</a:t>
                      </a:r>
                      <a:endParaRPr lang="zh-CN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2000</a:t>
                      </a:r>
                      <a:endParaRPr lang="en-US" altLang="zh-CN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人</a:t>
                      </a:r>
                      <a:r>
                        <a:rPr lang="en-US" altLang="zh-CN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/h</a:t>
                      </a:r>
                      <a:endParaRPr lang="en-US" altLang="zh-CN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207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6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en-US" sz="16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风荷载（</a:t>
                      </a:r>
                      <a:r>
                        <a:rPr lang="en-US" altLang="zh-CN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9</a:t>
                      </a:r>
                      <a:r>
                        <a:rPr lang="zh-CN" alt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级风）</a:t>
                      </a:r>
                      <a:endParaRPr lang="zh-CN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0.35</a:t>
                      </a:r>
                      <a:endParaRPr lang="en-US" altLang="zh-CN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kpa</a:t>
                      </a:r>
                      <a:endParaRPr lang="en-US" altLang="zh-CN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5207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6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en-US" sz="16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最大抗击水流</a:t>
                      </a:r>
                      <a:endParaRPr lang="zh-CN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≤1.5</a:t>
                      </a:r>
                      <a:endParaRPr lang="en-US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m/s</a:t>
                      </a:r>
                      <a:endParaRPr lang="en-US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25095"/>
            <a:ext cx="6088380" cy="3657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拱桥结构立面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4328160" y="4658360"/>
            <a:ext cx="239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拱桥结构</a:t>
            </a:r>
            <a:r>
              <a:rPr lang="zh-CN" altLang="en-US"/>
              <a:t>立面示意图</a:t>
            </a:r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9723755" y="1409700"/>
            <a:ext cx="1747520" cy="3067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l"/>
            <a:r>
              <a:rPr lang="zh-CN" sz="1400"/>
              <a:t>钢质护栏</a:t>
            </a:r>
            <a:r>
              <a:rPr lang="en-US" altLang="zh-CN" sz="1400"/>
              <a:t>+</a:t>
            </a:r>
            <a:r>
              <a:rPr lang="zh-CN" sz="1400"/>
              <a:t>扶手灯带</a:t>
            </a:r>
            <a:endParaRPr lang="zh-CN" sz="1400"/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360680" y="3906520"/>
            <a:ext cx="1320165" cy="3067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l"/>
            <a:r>
              <a:rPr lang="zh-CN" sz="1400"/>
              <a:t>镀锌钢结构</a:t>
            </a:r>
            <a:endParaRPr lang="zh-CN" sz="1400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50440" y="732155"/>
            <a:ext cx="6017260" cy="3831590"/>
          </a:xfrm>
          <a:prstGeom prst="rect">
            <a:avLst/>
          </a:prstGeom>
        </p:spPr>
      </p:pic>
      <p:cxnSp>
        <p:nvCxnSpPr>
          <p:cNvPr id="16" name="直接连接符 15"/>
          <p:cNvCxnSpPr/>
          <p:nvPr>
            <p:custDataLst>
              <p:tags r:id="rId13"/>
            </p:custDataLst>
          </p:nvPr>
        </p:nvCxnSpPr>
        <p:spPr>
          <a:xfrm>
            <a:off x="6915150" y="1530985"/>
            <a:ext cx="2781300" cy="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9723755" y="4213225"/>
            <a:ext cx="1320165" cy="3067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 sz="1400"/>
              <a:t>铸铁</a:t>
            </a:r>
            <a:r>
              <a:rPr lang="zh-CN" altLang="en-US" sz="1400"/>
              <a:t>锚组</a:t>
            </a:r>
            <a:endParaRPr lang="zh-CN" altLang="en-US" sz="1400"/>
          </a:p>
        </p:txBody>
      </p:sp>
      <p:cxnSp>
        <p:nvCxnSpPr>
          <p:cNvPr id="21" name="直接连接符 20"/>
          <p:cNvCxnSpPr/>
          <p:nvPr>
            <p:custDataLst>
              <p:tags r:id="rId15"/>
            </p:custDataLst>
          </p:nvPr>
        </p:nvCxnSpPr>
        <p:spPr>
          <a:xfrm>
            <a:off x="5624195" y="4334510"/>
            <a:ext cx="4066540" cy="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16"/>
            </p:custDataLst>
          </p:nvPr>
        </p:nvSpPr>
        <p:spPr>
          <a:xfrm>
            <a:off x="9723755" y="3556000"/>
            <a:ext cx="1320165" cy="3067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l"/>
            <a:r>
              <a:rPr lang="zh-CN" sz="1400">
                <a:sym typeface="+mn-ea"/>
              </a:rPr>
              <a:t>聚乙烯浮箱</a:t>
            </a:r>
            <a:endParaRPr lang="zh-CN" sz="1400"/>
          </a:p>
        </p:txBody>
      </p:sp>
      <p:cxnSp>
        <p:nvCxnSpPr>
          <p:cNvPr id="25" name="直接连接符 24"/>
          <p:cNvCxnSpPr/>
          <p:nvPr>
            <p:custDataLst>
              <p:tags r:id="rId17"/>
            </p:custDataLst>
          </p:nvPr>
        </p:nvCxnSpPr>
        <p:spPr>
          <a:xfrm>
            <a:off x="5314315" y="3677285"/>
            <a:ext cx="4409440" cy="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>
            <p:custDataLst>
              <p:tags r:id="rId18"/>
            </p:custDataLst>
          </p:nvPr>
        </p:nvCxnSpPr>
        <p:spPr>
          <a:xfrm>
            <a:off x="1680845" y="4060190"/>
            <a:ext cx="1548130" cy="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19"/>
            </p:custDataLst>
          </p:nvPr>
        </p:nvSpPr>
        <p:spPr>
          <a:xfrm>
            <a:off x="9751060" y="2926080"/>
            <a:ext cx="1320165" cy="3067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 sz="1400"/>
              <a:t>桥身</a:t>
            </a:r>
            <a:r>
              <a:rPr lang="zh-CN" altLang="en-US" sz="1400"/>
              <a:t>饰面板</a:t>
            </a:r>
            <a:endParaRPr lang="zh-CN" altLang="en-US" sz="1400"/>
          </a:p>
        </p:txBody>
      </p:sp>
      <p:cxnSp>
        <p:nvCxnSpPr>
          <p:cNvPr id="31" name="直接连接符 30"/>
          <p:cNvCxnSpPr/>
          <p:nvPr>
            <p:custDataLst>
              <p:tags r:id="rId20"/>
            </p:custDataLst>
          </p:nvPr>
        </p:nvCxnSpPr>
        <p:spPr>
          <a:xfrm>
            <a:off x="4867275" y="3047365"/>
            <a:ext cx="4856480" cy="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>
            <p:custDataLst>
              <p:tags r:id="rId21"/>
            </p:custDataLst>
          </p:nvPr>
        </p:nvSpPr>
        <p:spPr>
          <a:xfrm>
            <a:off x="1459865" y="4991735"/>
            <a:ext cx="857694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浮桥基础浮体采用聚乙烯浮箱，主受力结构为钢结构，饰面面层采用</a:t>
            </a: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塑木地板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防护栏杆：镀锌钢质栏杆，高度</a:t>
            </a:r>
            <a:r>
              <a:rPr lang="en-US" altLang="zh-CN" sz="1400" b="0">
                <a:latin typeface="Calibri" panose="020F0502020204030204" charset="0"/>
                <a:ea typeface="宋体" panose="02010600030101010101" pitchFamily="2" charset="-122"/>
              </a:rPr>
              <a:t>1.2</a:t>
            </a: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米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防撞措施：拱桥底部两侧布置</a:t>
            </a:r>
            <a:r>
              <a:rPr lang="en-US" altLang="zh-CN" sz="1400" b="0">
                <a:latin typeface="Calibri" panose="020F0502020204030204" charset="0"/>
                <a:ea typeface="宋体" panose="02010600030101010101" pitchFamily="2" charset="-122"/>
              </a:rPr>
              <a:t>D105</a:t>
            </a: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的橡胶防撞条。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1400" b="0">
                <a:latin typeface="Calibri" panose="020F0502020204030204" charset="0"/>
                <a:ea typeface="宋体" panose="02010600030101010101" pitchFamily="2" charset="-122"/>
              </a:rPr>
              <a:t>固定设施：浮桥两侧采用铸铁锚组对拉牵引固定。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25095"/>
            <a:ext cx="6088380" cy="3657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拱桥平面图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8"/>
            </p:custDataLst>
          </p:nvPr>
        </p:nvGraphicFramePr>
        <p:xfrm>
          <a:off x="1254760" y="4225925"/>
          <a:ext cx="9616586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55"/>
                <a:gridCol w="3540416"/>
                <a:gridCol w="1751330"/>
                <a:gridCol w="3262485"/>
              </a:tblGrid>
              <a:tr h="304800"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拱桥设计参数</a:t>
                      </a:r>
                      <a:endParaRPr lang="zh-C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拱桥尺寸</a:t>
                      </a:r>
                      <a:endParaRPr lang="zh-C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/>
                        <a:t>23.24</a:t>
                      </a:r>
                      <a:r>
                        <a:rPr lang="zh-CN" altLang="en-US" sz="1400"/>
                        <a:t>米</a:t>
                      </a:r>
                      <a:r>
                        <a:rPr lang="en-US" altLang="zh-CN" sz="1400"/>
                        <a:t>(</a:t>
                      </a:r>
                      <a:r>
                        <a:rPr lang="zh-CN" altLang="en-US" sz="1400"/>
                        <a:t>长</a:t>
                      </a:r>
                      <a:r>
                        <a:rPr lang="en-US" altLang="zh-CN" sz="1400"/>
                        <a:t>)</a:t>
                      </a:r>
                      <a:r>
                        <a:rPr lang="zh-CN" altLang="en-US" sz="1400"/>
                        <a:t>×</a:t>
                      </a:r>
                      <a:r>
                        <a:rPr lang="en-US" altLang="zh-CN" sz="1400"/>
                        <a:t>3</a:t>
                      </a:r>
                      <a:r>
                        <a:rPr lang="zh-CN" altLang="en-US" sz="1400"/>
                        <a:t>米</a:t>
                      </a:r>
                      <a:r>
                        <a:rPr lang="en-US" altLang="zh-CN" sz="1400"/>
                        <a:t>(</a:t>
                      </a:r>
                      <a:r>
                        <a:rPr lang="zh-CN" altLang="en-US" sz="1400"/>
                        <a:t>宽</a:t>
                      </a:r>
                      <a:r>
                        <a:rPr lang="en-US" altLang="zh-CN" sz="1400"/>
                        <a:t>)</a:t>
                      </a:r>
                      <a:endParaRPr lang="en-US" altLang="zh-CN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设计通行船只</a:t>
                      </a:r>
                      <a:endParaRPr lang="zh-C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2.8</a:t>
                      </a:r>
                      <a:r>
                        <a:rPr lang="zh-CN" altLang="en-US" sz="1400"/>
                        <a:t>米</a:t>
                      </a:r>
                      <a:r>
                        <a:rPr lang="en-US" altLang="zh-CN" sz="1400"/>
                        <a:t>(</a:t>
                      </a:r>
                      <a:r>
                        <a:rPr lang="zh-CN" altLang="en-US" sz="1400"/>
                        <a:t>宽</a:t>
                      </a:r>
                      <a:r>
                        <a:rPr lang="en-US" altLang="zh-CN" sz="1400"/>
                        <a:t>)</a:t>
                      </a:r>
                      <a:r>
                        <a:rPr lang="zh-CN" altLang="en-US" sz="1400"/>
                        <a:t>×</a:t>
                      </a:r>
                      <a:r>
                        <a:rPr lang="en-US" altLang="zh-CN" sz="1400"/>
                        <a:t>3.5</a:t>
                      </a:r>
                      <a:r>
                        <a:rPr lang="zh-CN" altLang="en-US" sz="1400"/>
                        <a:t>米</a:t>
                      </a:r>
                      <a:r>
                        <a:rPr lang="en-US" altLang="zh-CN" sz="1400"/>
                        <a:t>(</a:t>
                      </a:r>
                      <a:r>
                        <a:rPr lang="zh-CN" altLang="en-US" sz="1400"/>
                        <a:t>高</a:t>
                      </a:r>
                      <a:r>
                        <a:rPr lang="en-US" altLang="zh-CN" sz="1400"/>
                        <a:t>)</a:t>
                      </a:r>
                      <a:endParaRPr lang="en-US" altLang="zh-CN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框架材料</a:t>
                      </a:r>
                      <a:endParaRPr lang="zh-C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Q235</a:t>
                      </a:r>
                      <a:r>
                        <a:rPr lang="zh-CN" altLang="en-US" sz="1400"/>
                        <a:t>热镀锌</a:t>
                      </a:r>
                      <a:r>
                        <a:rPr lang="zh-CN" sz="1400"/>
                        <a:t>钢结构</a:t>
                      </a:r>
                      <a:endParaRPr lang="zh-CN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拱洞跨度</a:t>
                      </a:r>
                      <a:endParaRPr lang="zh-C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6.8</a:t>
                      </a:r>
                      <a:r>
                        <a:rPr lang="zh-CN" altLang="en-US" sz="1400"/>
                        <a:t>米</a:t>
                      </a:r>
                      <a:endParaRPr lang="zh-C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底部浮箱</a:t>
                      </a:r>
                      <a:endParaRPr lang="zh-C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聚乙烯HMWHDPE</a:t>
                      </a:r>
                      <a:r>
                        <a:rPr lang="zh-CN" altLang="en-US" sz="1400"/>
                        <a:t>浮箱</a:t>
                      </a:r>
                      <a:endParaRPr lang="zh-C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拱洞高度</a:t>
                      </a:r>
                      <a:endParaRPr lang="zh-C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距离水面</a:t>
                      </a:r>
                      <a:r>
                        <a:rPr lang="en-US" altLang="zh-CN" sz="1400"/>
                        <a:t>4.25</a:t>
                      </a:r>
                      <a:r>
                        <a:rPr lang="zh-CN" altLang="en-US" sz="1400"/>
                        <a:t>米</a:t>
                      </a:r>
                      <a:endParaRPr lang="zh-C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防撞设施</a:t>
                      </a:r>
                      <a:endParaRPr lang="zh-C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拱洞两侧布设</a:t>
                      </a:r>
                      <a:r>
                        <a:rPr lang="en-US" altLang="zh-CN" sz="1400"/>
                        <a:t>D105</a:t>
                      </a:r>
                      <a:r>
                        <a:rPr lang="zh-CN" altLang="en-US" sz="1400"/>
                        <a:t>橡胶防撞条</a:t>
                      </a:r>
                      <a:endParaRPr lang="zh-C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踏步类型及尺寸</a:t>
                      </a:r>
                      <a:endParaRPr lang="zh-C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塑木地板</a:t>
                      </a:r>
                      <a:r>
                        <a:rPr lang="en-US" altLang="zh-CN" sz="1400"/>
                        <a:t>280</a:t>
                      </a:r>
                      <a:r>
                        <a:rPr lang="zh-CN" altLang="en-US" sz="1400"/>
                        <a:t>×</a:t>
                      </a:r>
                      <a:r>
                        <a:rPr lang="en-US" altLang="zh-CN" sz="1400"/>
                        <a:t>150mm</a:t>
                      </a:r>
                      <a:endParaRPr lang="en-US" altLang="zh-CN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防倾措施</a:t>
                      </a:r>
                      <a:endParaRPr lang="zh-C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拱桥两侧加宽至</a:t>
                      </a:r>
                      <a:r>
                        <a:rPr lang="en-US" altLang="zh-CN" sz="1400"/>
                        <a:t>6</a:t>
                      </a:r>
                      <a:r>
                        <a:rPr lang="zh-CN" altLang="en-US" sz="1400"/>
                        <a:t>米，配置相应浮箱</a:t>
                      </a:r>
                      <a:endParaRPr lang="zh-C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防护栏杆</a:t>
                      </a:r>
                      <a:endParaRPr lang="zh-C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钢护栏，</a:t>
                      </a:r>
                      <a:r>
                        <a:rPr lang="en-US" altLang="zh-CN" sz="1400"/>
                        <a:t>1.2</a:t>
                      </a:r>
                      <a:r>
                        <a:rPr lang="zh-CN" altLang="en-US" sz="1400"/>
                        <a:t>米高</a:t>
                      </a:r>
                      <a:endParaRPr lang="zh-C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2" name="图片 11" descr="剖面分析彩平05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16025" y="490855"/>
            <a:ext cx="9693275" cy="355981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38640" y="5826760"/>
            <a:ext cx="1787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总体侧面效果图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2249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3" name="图片 2" descr="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38640" y="5826760"/>
            <a:ext cx="1787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总体侧面效果图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2249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5" name="图片 4" descr="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446"/>
</p:tagLst>
</file>

<file path=ppt/tags/tag139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44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44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6、17、22、25、26、27、28、29、32、35、40、43、4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INDEX" val="2"/>
  <p:tag name="KSO_WM_UNIT_PRESET_TEXT" val="汇报人姓名"/>
  <p:tag name="KSO_WM_UNIT_TYPE" val="b"/>
  <p:tag name="KSO_WM_TEMPLATE_CATEGORY" val="custom"/>
  <p:tag name="KSO_WM_TEMPLATE_INDEX" val="20204446"/>
  <p:tag name="KSO_WM_UNIT_ID" val="custom20204446_1*b*2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145.xml><?xml version="1.0" encoding="utf-8"?>
<p:tagLst xmlns:p="http://schemas.openxmlformats.org/presentationml/2006/main">
  <p:tag name="KSO_WM_TEMPLATE_CATEGORY" val="custom"/>
  <p:tag name="KSO_WM_TEMPLATE_INDEX" val="20204446"/>
  <p:tag name="KSO_WM_UNIT_TYPE" val="a"/>
  <p:tag name="KSO_WM_UNIT_INDEX" val="1"/>
  <p:tag name="KSO_WM_UNIT_ISCONTENTSTITLE" val="0"/>
  <p:tag name="KSO_WM_UNIT_PRESET_TEXT" val="乘风破浪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ID" val="custom20204446_1*a*1"/>
  <p:tag name="KSO_WM_UNIT_LAYERLEVEL" val="1"/>
  <p:tag name="KSO_WM_TAG_VERSION" val="1.0"/>
  <p:tag name="KSO_WM_BEAUTIFY_FLAG" val="#wm#"/>
  <p:tag name="KSO_WM_UNIT_ISNUMDGMTITLE" val="0"/>
</p:tagLst>
</file>

<file path=ppt/tags/tag14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"/>
  <p:tag name="KSO_WM_SLIDE_LAYOUT_CNT" val="1_3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446"/>
  <p:tag name="KSO_WM_SLIDE_ID" val="custom20204446_1"/>
  <p:tag name="KSO_WM_TEMPLATE_MASTER_THUMB_INDEX" val="12"/>
  <p:tag name="KSO_WM_TEMPLATE_THUMBS_INDEX" val="1、4、7、9、12、16、17、22、25、26、27、28、29、32、35、40、43、44"/>
</p:tagLst>
</file>

<file path=ppt/tags/tag147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1_1"/>
  <p:tag name="KSO_WM_UNIT_TEXT_FILL_FORE_SCHEMECOLOR_INDEX" val="5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1_2"/>
  <p:tag name="KSO_WM_UNIT_LINE_FORE_SCHEMECOLOR_INDEX" val="5"/>
  <p:tag name="KSO_WM_UNIT_LINE_FILL_TYPE" val="2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2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2_1"/>
  <p:tag name="KSO_WM_UNIT_TEXT_FILL_FORE_SCHEMECOLOR_INDEX" val="5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2_2"/>
  <p:tag name="KSO_WM_UNIT_LINE_FORE_SCHEMECOLOR_INDEX" val="5"/>
  <p:tag name="KSO_WM_UNIT_LINE_FILL_TYPE" val="2"/>
  <p:tag name="KSO_WM_UNIT_USESOURCEFORMAT_APPLY" val="1"/>
</p:tagLst>
</file>

<file path=ppt/tags/tag153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3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3_1"/>
  <p:tag name="KSO_WM_UNIT_TEXT_FILL_FORE_SCHEMECOLOR_INDEX" val="5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3_2"/>
  <p:tag name="KSO_WM_UNIT_LINE_FORE_SCHEMECOLOR_INDEX" val="5"/>
  <p:tag name="KSO_WM_UNIT_LINE_FILL_TYPE" val="2"/>
  <p:tag name="KSO_WM_UNIT_USESOURCEFORMAT_APPLY" val="1"/>
</p:tagLst>
</file>

<file path=ppt/tags/tag156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4_1"/>
  <p:tag name="KSO_WM_UNIT_TEXT_FILL_FORE_SCHEMECOLOR_INDEX" val="5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4_2"/>
  <p:tag name="KSO_WM_UNIT_LINE_FORE_SCHEMECOLOR_INDEX" val="5"/>
  <p:tag name="KSO_WM_UNIT_LINE_FILL_TYPE" val="2"/>
  <p:tag name="KSO_WM_UNIT_USESOURCEFORMAT_APPLY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5_1"/>
  <p:tag name="KSO_WM_UNIT_TEXT_FILL_FORE_SCHEMECOLOR_INDEX" val="5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446"/>
  <p:tag name="KSO_WM_UNIT_ID" val="custom20204446_5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4446"/>
  <p:tag name="KSO_WM_UNIT_ID" val="custom20204446_5*l_i*1_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LAYERLEVEL" val="1_1"/>
  <p:tag name="KSO_WM_TAG_VERSION" val="1.0"/>
  <p:tag name="KSO_WM_BEAUTIFY_FLAG" val="#wm#"/>
  <p:tag name="KSO_WM_TEMPLATE_CATEGORY" val="custom"/>
  <p:tag name="KSO_WM_TEMPLATE_INDEX" val="20204446"/>
  <p:tag name="KSO_WM_UNIT_ID" val="custom20204446_5*l_i*1_2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5"/>
  <p:tag name="KSO_WM_SLIDE_INDEX" val="5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446"/>
  <p:tag name="KSO_WM_SLIDE_ID" val="custom20204446_5"/>
</p:tagLst>
</file>

<file path=ppt/tags/tag16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7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  <p:tag name="KSO_WM_UNIT_PLACING_PICTURE_USER_VIEWPORT" val="{&quot;height&quot;:2688,&quot;width&quot;:13507}"/>
</p:tagLst>
</file>

<file path=ppt/tags/tag17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TABLE_BEAUTIFY" val="smartTable{4de70735-3c44-4ace-827d-5756f307a107}"/>
  <p:tag name="TABLE_ENDDRAG_ORIGIN_RECT" val="331*185"/>
  <p:tag name="TABLE_ENDDRAG_RECT" val="70*124*331*185"/>
  <p:tag name="TABLE_RECT" val="149.65*41.575*660.7*456.85"/>
  <p:tag name="TABLE_EMPHASIZE_COLOR" val="6579300"/>
  <p:tag name="TABLE_ONEKEY_SKIN_IDX" val="0"/>
  <p:tag name="TABLE_SKINIDX" val="-1"/>
  <p:tag name="TABLE_COLORIDX" val="l"/>
  <p:tag name="KSO_WM_BEAUTIFY_FLAG" val=""/>
</p:tagLst>
</file>

<file path=ppt/tags/tag18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  <p:tag name="KSO_WM_UNIT_PLACING_PICTURE_USER_VIEWPORT" val="{&quot;height&quot;:2688,&quot;width&quot;:13507}"/>
</p:tagLst>
</file>

<file path=ppt/tags/tag19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TABLE_ENDDRAG_ORIGIN_RECT" val="726*170"/>
  <p:tag name="TABLE_ENDDRAG_RECT" val="56*237*726*170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0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1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1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.xml><?xml version="1.0" encoding="utf-8"?>
<p:tagLst xmlns:p="http://schemas.openxmlformats.org/presentationml/2006/main">
  <p:tag name="MH" val="20161022204303"/>
  <p:tag name="MH_LIBRARY" val="GRAPHIC"/>
  <p:tag name="MH_ORDER" val="Rectangle 12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2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3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3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6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84.xml><?xml version="1.0" encoding="utf-8"?>
<p:tagLst xmlns:p="http://schemas.openxmlformats.org/presentationml/2006/main">
  <p:tag name="COMMONDATA" val="eyJoZGlkIjoiZmQwN2U5OTYzZGVlNzBlZmYwMDU5NjBjYjBiNmIzNDAifQ=="/>
  <p:tag name="KSO_WPP_MARK_KEY" val="032b2ff8-997f-44c9-a5e2-f85d48b2d8ea"/>
  <p:tag name="commondata" val="eyJoZGlkIjoiNDk3M2FhZDAzMjk0NWMyNTEzNzQ4YjBhNjc1M2QzYjMifQ==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2_Office 主题​​">
  <a:themeElements>
    <a:clrScheme name="WPS主题色">
      <a:dk1>
        <a:srgbClr val="000000"/>
      </a:dk1>
      <a:lt1>
        <a:srgbClr val="FFFFFF"/>
      </a:lt1>
      <a:dk2>
        <a:srgbClr val="EAEDEF"/>
      </a:dk2>
      <a:lt2>
        <a:srgbClr val="FBFCFC"/>
      </a:lt2>
      <a:accent1>
        <a:srgbClr val="286C95"/>
      </a:accent1>
      <a:accent2>
        <a:srgbClr val="196B64"/>
      </a:accent2>
      <a:accent3>
        <a:srgbClr val="2D6033"/>
      </a:accent3>
      <a:accent4>
        <a:srgbClr val="564D1A"/>
      </a:accent4>
      <a:accent5>
        <a:srgbClr val="85371B"/>
      </a:accent5>
      <a:accent6>
        <a:srgbClr val="94283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1434</Words>
  <Application>WPS 演示</Application>
  <PresentationFormat>宽屏</PresentationFormat>
  <Paragraphs>288</Paragraphs>
  <Slides>16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汉仪旗黑-85S</vt:lpstr>
      <vt:lpstr>黑体</vt:lpstr>
      <vt:lpstr>Calibri</vt:lpstr>
      <vt:lpstr>新宋体</vt:lpstr>
      <vt:lpstr>MingLiU</vt:lpstr>
      <vt:lpstr>Arial Unicode MS</vt:lpstr>
      <vt:lpstr>2_Office 主题​​</vt:lpstr>
      <vt:lpstr>广西河池浮桥项目</vt:lpstr>
      <vt:lpstr>PowerPoint 演示文稿</vt:lpstr>
      <vt:lpstr>1.项目概括-建设地点及总平面布置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219</cp:revision>
  <dcterms:created xsi:type="dcterms:W3CDTF">2015-05-05T08:02:00Z</dcterms:created>
  <dcterms:modified xsi:type="dcterms:W3CDTF">2023-12-19T06:35:55Z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11166C73F7DF4E60800667FF5609EAF8_13</vt:lpwstr>
  </property>
  <property fmtid="{D5CDD505-2E9C-101B-9397-08002B2CF9AE}" pid="4" name="KSOSaveFontToCloudKey">
    <vt:lpwstr>330673632_cloud</vt:lpwstr>
  </property>
</Properties>
</file>